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4" r:id="rId14"/>
    <p:sldId id="275" r:id="rId15"/>
    <p:sldId id="278" r:id="rId16"/>
    <p:sldId id="276" r:id="rId17"/>
    <p:sldId id="277" r:id="rId18"/>
  </p:sldIdLst>
  <p:sldSz cx="18288000" cy="10287000"/>
  <p:notesSz cx="6858000" cy="9144000"/>
  <p:embeddedFontLst>
    <p:embeddedFont>
      <p:font typeface="Nanum Square Bold" panose="020B0600000101010101" charset="-127"/>
      <p:regular r:id="rId20"/>
    </p:embeddedFont>
    <p:embeddedFont>
      <p:font typeface="Montserrat Extra-Bold" panose="020B0600000101010101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 Extra-Bold Italics" panose="020B0600000101010101" charset="0"/>
      <p:regular r:id="rId26"/>
    </p:embeddedFont>
    <p:embeddedFont>
      <p:font typeface="Nanum Square Round Bold Bold" panose="020B0600000101010101" charset="-127"/>
      <p:regular r:id="rId27"/>
    </p:embeddedFont>
    <p:embeddedFont>
      <p:font typeface="Nanum Square Round Bold" panose="020B0600000101010101" charset="-127"/>
      <p:regular r:id="rId28"/>
    </p:embeddedFont>
    <p:embeddedFont>
      <p:font typeface="Open Sans Light Bold" panose="020B0600000101010101" charset="0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Nanum Square Bold Bold" panose="020B0600000101010101" charset="-127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D9367-54A6-44A6-AC98-7112A86F4E7C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E09AE-58DE-458C-8C1F-0ECAF5F17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1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E09AE-58DE-458C-8C1F-0ECAF5F17BD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85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86206" y="2394730"/>
            <a:ext cx="6406976" cy="4085846"/>
            <a:chOff x="0" y="0"/>
            <a:chExt cx="8542634" cy="5447795"/>
          </a:xfrm>
        </p:grpSpPr>
        <p:sp>
          <p:nvSpPr>
            <p:cNvPr id="3" name="TextBox 3"/>
            <p:cNvSpPr txBox="1"/>
            <p:nvPr/>
          </p:nvSpPr>
          <p:spPr>
            <a:xfrm>
              <a:off x="0" y="86995"/>
              <a:ext cx="8542634" cy="2754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400"/>
                </a:lnSpc>
              </a:pPr>
              <a:r>
                <a:rPr lang="en-US" sz="14000" spc="-140">
                  <a:solidFill>
                    <a:srgbClr val="3884FD"/>
                  </a:solidFill>
                  <a:latin typeface="Nanum Square Round Bold Bold"/>
                </a:rPr>
                <a:t>2조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18784"/>
              <a:ext cx="8542634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243762"/>
                  </a:solidFill>
                  <a:ea typeface="Nanum Square Round Bold"/>
                </a:rPr>
                <a:t>팀 프로젝트</a:t>
              </a:r>
            </a:p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243762"/>
                  </a:solidFill>
                  <a:ea typeface="Nanum Square Round Bold"/>
                </a:rPr>
                <a:t>호텔 예약 시스템 코드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9144000" y="9239250"/>
            <a:ext cx="7589385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9510269" y="1655716"/>
            <a:ext cx="7749031" cy="766449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86206" y="7541493"/>
            <a:ext cx="549844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3"/>
              </a:lnSpc>
              <a:spcBef>
                <a:spcPct val="0"/>
              </a:spcBef>
            </a:pPr>
            <a:r>
              <a:rPr lang="en-US" altLang="ko-KR" sz="2566" dirty="0" err="1">
                <a:solidFill>
                  <a:srgbClr val="000000"/>
                </a:solidFill>
                <a:ea typeface="Nanum Square Bold"/>
              </a:rPr>
              <a:t>고세연</a:t>
            </a:r>
            <a:r>
              <a:rPr lang="en-US" altLang="ko-KR" sz="2566" dirty="0">
                <a:solidFill>
                  <a:srgbClr val="000000"/>
                </a:solidFill>
                <a:ea typeface="Nanum Square Bold"/>
              </a:rPr>
              <a:t> </a:t>
            </a:r>
            <a:r>
              <a:rPr lang="en-US" sz="2566" dirty="0" err="1" smtClean="0">
                <a:solidFill>
                  <a:srgbClr val="000000"/>
                </a:solidFill>
                <a:ea typeface="Nanum Square Bold"/>
              </a:rPr>
              <a:t>곽해준</a:t>
            </a:r>
            <a:r>
              <a:rPr lang="en-US" sz="2566" dirty="0" smtClean="0">
                <a:solidFill>
                  <a:srgbClr val="000000"/>
                </a:solidFill>
                <a:ea typeface="Nanum Square Bold"/>
              </a:rPr>
              <a:t> </a:t>
            </a:r>
            <a:r>
              <a:rPr lang="en-US" sz="2566" dirty="0" err="1">
                <a:solidFill>
                  <a:srgbClr val="000000"/>
                </a:solidFill>
                <a:ea typeface="Nanum Square Bold"/>
              </a:rPr>
              <a:t>김진현</a:t>
            </a:r>
            <a:r>
              <a:rPr lang="en-US" sz="2566" dirty="0">
                <a:solidFill>
                  <a:srgbClr val="000000"/>
                </a:solidFill>
                <a:ea typeface="Nanum Square Bold"/>
              </a:rPr>
              <a:t> </a:t>
            </a:r>
            <a:r>
              <a:rPr lang="en-US" sz="2566" dirty="0" err="1" smtClean="0">
                <a:solidFill>
                  <a:srgbClr val="000000"/>
                </a:solidFill>
                <a:ea typeface="Nanum Square Bold"/>
              </a:rPr>
              <a:t>지리산</a:t>
            </a:r>
            <a:r>
              <a:rPr lang="en-US" sz="2566" dirty="0" smtClean="0">
                <a:solidFill>
                  <a:srgbClr val="000000"/>
                </a:solidFill>
                <a:ea typeface="Nanum Square Bold"/>
              </a:rPr>
              <a:t> </a:t>
            </a:r>
            <a:r>
              <a:rPr lang="en-US" altLang="ko-KR" sz="2566" dirty="0" err="1">
                <a:solidFill>
                  <a:srgbClr val="000000"/>
                </a:solidFill>
                <a:ea typeface="Nanum Square Bold"/>
              </a:rPr>
              <a:t>홍진혁</a:t>
            </a:r>
            <a:endParaRPr lang="en-US" sz="2566" dirty="0">
              <a:solidFill>
                <a:srgbClr val="000000"/>
              </a:solidFill>
              <a:ea typeface="Nanum Squar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7069"/>
            <a:ext cx="7276150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6999" spc="-69">
                <a:solidFill>
                  <a:srgbClr val="3884FD"/>
                </a:solidFill>
                <a:ea typeface="Nanum Square Round Bold Bold"/>
              </a:rPr>
              <a:t>코드리뷰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311489"/>
            <a:ext cx="14552301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043222"/>
            <a:ext cx="10463939" cy="20334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3518"/>
          <a:stretch/>
        </p:blipFill>
        <p:spPr>
          <a:xfrm>
            <a:off x="447870" y="4305300"/>
            <a:ext cx="10448730" cy="3962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2476" y="2633249"/>
            <a:ext cx="6545979" cy="7763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4722845"/>
            <a:ext cx="6419274" cy="19050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4666775" y="248267"/>
            <a:ext cx="7276150" cy="92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ko-KR" altLang="en-US" sz="3600" spc="-69" dirty="0" err="1" smtClean="0">
                <a:solidFill>
                  <a:srgbClr val="3884FD"/>
                </a:solidFill>
                <a:ea typeface="Nanum Square Round Bold Bold"/>
              </a:rPr>
              <a:t>입실예약</a:t>
            </a:r>
            <a:endParaRPr lang="en-US" sz="3600" spc="-69" dirty="0">
              <a:solidFill>
                <a:srgbClr val="3884FD"/>
              </a:solidFill>
              <a:ea typeface="Nanum Square Round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311489"/>
            <a:ext cx="14552301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37069"/>
            <a:ext cx="7276150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6999" spc="-69">
                <a:solidFill>
                  <a:srgbClr val="3884FD"/>
                </a:solidFill>
                <a:ea typeface="Nanum Square Round Bold Bold"/>
              </a:rPr>
              <a:t>코드리뷰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90699"/>
            <a:ext cx="9180498" cy="24384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11764"/>
          <a:stretch/>
        </p:blipFill>
        <p:spPr>
          <a:xfrm>
            <a:off x="685800" y="4533900"/>
            <a:ext cx="9144000" cy="4343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1807028"/>
            <a:ext cx="7027927" cy="230516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4666775" y="248267"/>
            <a:ext cx="7276150" cy="92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ko-KR" altLang="en-US" sz="3600" spc="-69" dirty="0" smtClean="0">
                <a:solidFill>
                  <a:srgbClr val="3884FD"/>
                </a:solidFill>
                <a:ea typeface="Nanum Square Round Bold Bold"/>
              </a:rPr>
              <a:t>퇴실 및 </a:t>
            </a:r>
            <a:r>
              <a:rPr lang="ko-KR" altLang="en-US" sz="3600" spc="-69" dirty="0" err="1" smtClean="0">
                <a:solidFill>
                  <a:srgbClr val="3884FD"/>
                </a:solidFill>
                <a:ea typeface="Nanum Square Round Bold Bold"/>
              </a:rPr>
              <a:t>객실현황</a:t>
            </a:r>
            <a:endParaRPr lang="en-US" sz="3600" spc="-69" dirty="0">
              <a:solidFill>
                <a:srgbClr val="3884FD"/>
              </a:solidFill>
              <a:ea typeface="Nanum Square Round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311489"/>
            <a:ext cx="14552301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37069"/>
            <a:ext cx="7276150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6999" spc="-69">
                <a:solidFill>
                  <a:srgbClr val="3884FD"/>
                </a:solidFill>
                <a:ea typeface="Nanum Square Round Bold Bold"/>
              </a:rPr>
              <a:t>코드리뷰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85900"/>
            <a:ext cx="10058400" cy="61389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261" y="1581262"/>
            <a:ext cx="6324600" cy="2057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5260" y="4076700"/>
            <a:ext cx="3562739" cy="1943371"/>
          </a:xfrm>
          <a:prstGeom prst="rect">
            <a:avLst/>
          </a:prstGeom>
        </p:spPr>
      </p:pic>
      <p:sp>
        <p:nvSpPr>
          <p:cNvPr id="9" name="TextBox 5"/>
          <p:cNvSpPr txBox="1"/>
          <p:nvPr/>
        </p:nvSpPr>
        <p:spPr>
          <a:xfrm>
            <a:off x="4666775" y="248267"/>
            <a:ext cx="7276150" cy="92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ko-KR" altLang="en-US" sz="3600" spc="-69" dirty="0" smtClean="0">
                <a:solidFill>
                  <a:srgbClr val="3884FD"/>
                </a:solidFill>
                <a:ea typeface="Nanum Square Round Bold Bold"/>
              </a:rPr>
              <a:t>고객 등록</a:t>
            </a:r>
            <a:r>
              <a:rPr lang="en-US" altLang="ko-KR" sz="3600" spc="-69" dirty="0" smtClean="0">
                <a:solidFill>
                  <a:srgbClr val="3884FD"/>
                </a:solidFill>
                <a:ea typeface="Nanum Square Round Bold Bold"/>
              </a:rPr>
              <a:t>/</a:t>
            </a:r>
            <a:r>
              <a:rPr lang="ko-KR" altLang="en-US" sz="3600" spc="-69" dirty="0" smtClean="0">
                <a:solidFill>
                  <a:srgbClr val="3884FD"/>
                </a:solidFill>
                <a:ea typeface="Nanum Square Round Bold Bold"/>
              </a:rPr>
              <a:t>관리</a:t>
            </a:r>
            <a:r>
              <a:rPr lang="en-US" altLang="ko-KR" sz="3600" spc="-69" dirty="0" smtClean="0">
                <a:solidFill>
                  <a:srgbClr val="3884FD"/>
                </a:solidFill>
                <a:ea typeface="Nanum Square Round Bold Bold"/>
              </a:rPr>
              <a:t>(</a:t>
            </a:r>
            <a:r>
              <a:rPr lang="ko-KR" altLang="en-US" sz="3600" spc="-69" dirty="0" err="1" smtClean="0">
                <a:solidFill>
                  <a:srgbClr val="3884FD"/>
                </a:solidFill>
                <a:ea typeface="Nanum Square Round Bold Bold"/>
              </a:rPr>
              <a:t>메인함수</a:t>
            </a:r>
            <a:r>
              <a:rPr lang="en-US" altLang="ko-KR" sz="3600" spc="-69" dirty="0" smtClean="0">
                <a:solidFill>
                  <a:srgbClr val="3884FD"/>
                </a:solidFill>
                <a:ea typeface="Nanum Square Round Bold Bold"/>
              </a:rPr>
              <a:t>)</a:t>
            </a:r>
            <a:endParaRPr lang="en-US" sz="3600" spc="-69" dirty="0">
              <a:solidFill>
                <a:srgbClr val="3884FD"/>
              </a:solidFill>
              <a:ea typeface="Nanum Square Round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7069"/>
            <a:ext cx="7276150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6999" spc="-69">
                <a:solidFill>
                  <a:srgbClr val="3884FD"/>
                </a:solidFill>
                <a:ea typeface="Nanum Square Round Bold Bold"/>
              </a:rPr>
              <a:t>코드리뷰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311489"/>
            <a:ext cx="14552301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11" y="1409700"/>
            <a:ext cx="8731289" cy="2286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20" y="1430694"/>
            <a:ext cx="4660408" cy="1981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11" y="3804018"/>
            <a:ext cx="9112289" cy="63921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919" y="4686300"/>
            <a:ext cx="4873399" cy="44958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4666775" y="248267"/>
            <a:ext cx="7276150" cy="92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ko-KR" altLang="en-US" sz="3600" spc="-69" dirty="0" smtClean="0">
                <a:solidFill>
                  <a:srgbClr val="3884FD"/>
                </a:solidFill>
                <a:ea typeface="Nanum Square Round Bold Bold"/>
              </a:rPr>
              <a:t>고객 정보 등록</a:t>
            </a:r>
            <a:endParaRPr lang="en-US" sz="3600" spc="-69" dirty="0">
              <a:solidFill>
                <a:srgbClr val="3884FD"/>
              </a:solidFill>
              <a:ea typeface="Nanum Square Round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7069"/>
            <a:ext cx="7276150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6999" spc="-69">
                <a:solidFill>
                  <a:srgbClr val="3884FD"/>
                </a:solidFill>
                <a:ea typeface="Nanum Square Round Bold Bold"/>
              </a:rPr>
              <a:t>코드리뷰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311489"/>
            <a:ext cx="14552301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838700"/>
            <a:ext cx="9539443" cy="4648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8300"/>
            <a:ext cx="8686800" cy="2743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600" y="1638300"/>
            <a:ext cx="3541401" cy="35628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0" y="5804294"/>
            <a:ext cx="3541401" cy="3677163"/>
          </a:xfrm>
          <a:prstGeom prst="rect">
            <a:avLst/>
          </a:prstGeom>
        </p:spPr>
      </p:pic>
      <p:sp>
        <p:nvSpPr>
          <p:cNvPr id="9" name="TextBox 5"/>
          <p:cNvSpPr txBox="1"/>
          <p:nvPr/>
        </p:nvSpPr>
        <p:spPr>
          <a:xfrm>
            <a:off x="4666775" y="248267"/>
            <a:ext cx="7276150" cy="92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ko-KR" altLang="en-US" sz="3600" spc="-69" dirty="0" smtClean="0">
                <a:solidFill>
                  <a:srgbClr val="3884FD"/>
                </a:solidFill>
                <a:ea typeface="Nanum Square Round Bold Bold"/>
              </a:rPr>
              <a:t>고객 정보 조회</a:t>
            </a:r>
            <a:r>
              <a:rPr lang="en-US" altLang="ko-KR" sz="3600" spc="-69" dirty="0" smtClean="0">
                <a:solidFill>
                  <a:srgbClr val="3884FD"/>
                </a:solidFill>
                <a:ea typeface="Nanum Square Round Bold Bold"/>
              </a:rPr>
              <a:t>(</a:t>
            </a:r>
            <a:r>
              <a:rPr lang="ko-KR" altLang="en-US" sz="3600" spc="-69" dirty="0" smtClean="0">
                <a:solidFill>
                  <a:srgbClr val="3884FD"/>
                </a:solidFill>
                <a:ea typeface="Nanum Square Round Bold Bold"/>
              </a:rPr>
              <a:t>전체</a:t>
            </a:r>
            <a:r>
              <a:rPr lang="en-US" altLang="ko-KR" sz="3600" spc="-69" dirty="0" smtClean="0">
                <a:solidFill>
                  <a:srgbClr val="3884FD"/>
                </a:solidFill>
                <a:ea typeface="Nanum Square Round Bold Bold"/>
              </a:rPr>
              <a:t>/</a:t>
            </a:r>
            <a:r>
              <a:rPr lang="ko-KR" altLang="en-US" sz="3600" spc="-69" dirty="0" smtClean="0">
                <a:solidFill>
                  <a:srgbClr val="3884FD"/>
                </a:solidFill>
                <a:ea typeface="Nanum Square Round Bold Bold"/>
              </a:rPr>
              <a:t>개별 조회</a:t>
            </a:r>
            <a:r>
              <a:rPr lang="en-US" altLang="ko-KR" sz="3600" spc="-69" dirty="0" smtClean="0">
                <a:solidFill>
                  <a:srgbClr val="3884FD"/>
                </a:solidFill>
                <a:ea typeface="Nanum Square Round Bold Bold"/>
              </a:rPr>
              <a:t>)</a:t>
            </a:r>
            <a:endParaRPr lang="en-US" sz="3600" spc="-69" dirty="0">
              <a:solidFill>
                <a:srgbClr val="3884FD"/>
              </a:solidFill>
              <a:ea typeface="Nanum Square Round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7069"/>
            <a:ext cx="7276150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6999" spc="-69">
                <a:solidFill>
                  <a:srgbClr val="3884FD"/>
                </a:solidFill>
                <a:ea typeface="Nanum Square Round Bold Bold"/>
              </a:rPr>
              <a:t>코드리뷰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311489"/>
            <a:ext cx="14552301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73" y="1866900"/>
            <a:ext cx="7835854" cy="2133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067300"/>
            <a:ext cx="10678884" cy="3124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800" y="1341813"/>
            <a:ext cx="3276600" cy="33224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4800" y="4909400"/>
            <a:ext cx="4572638" cy="5353797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4666775" y="248267"/>
            <a:ext cx="7276150" cy="92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ko-KR" altLang="en-US" sz="3600" spc="-69" dirty="0" smtClean="0">
                <a:solidFill>
                  <a:srgbClr val="3884FD"/>
                </a:solidFill>
                <a:ea typeface="Nanum Square Round Bold Bold"/>
              </a:rPr>
              <a:t>고객 정보 수정</a:t>
            </a:r>
            <a:r>
              <a:rPr lang="en-US" altLang="ko-KR" sz="3600" spc="-69" dirty="0" smtClean="0">
                <a:solidFill>
                  <a:srgbClr val="3884FD"/>
                </a:solidFill>
                <a:ea typeface="Nanum Square Round Bold Bold"/>
              </a:rPr>
              <a:t>(</a:t>
            </a:r>
            <a:r>
              <a:rPr lang="ko-KR" altLang="en-US" sz="3600" spc="-69" dirty="0" smtClean="0">
                <a:solidFill>
                  <a:srgbClr val="3884FD"/>
                </a:solidFill>
                <a:ea typeface="Nanum Square Round Bold Bold"/>
              </a:rPr>
              <a:t>고객 함수 리턴</a:t>
            </a:r>
            <a:r>
              <a:rPr lang="en-US" altLang="ko-KR" sz="3600" spc="-69" dirty="0" smtClean="0">
                <a:solidFill>
                  <a:srgbClr val="3884FD"/>
                </a:solidFill>
                <a:ea typeface="Nanum Square Round Bold Bold"/>
              </a:rPr>
              <a:t>)</a:t>
            </a:r>
            <a:endParaRPr lang="en-US" sz="3600" spc="-69" dirty="0">
              <a:solidFill>
                <a:srgbClr val="3884FD"/>
              </a:solidFill>
              <a:ea typeface="Nanum Square Round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220681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81977" y="726176"/>
            <a:ext cx="4599248" cy="2405945"/>
            <a:chOff x="0" y="0"/>
            <a:chExt cx="6132330" cy="3207927"/>
          </a:xfrm>
        </p:grpSpPr>
        <p:sp>
          <p:nvSpPr>
            <p:cNvPr id="3" name="TextBox 3"/>
            <p:cNvSpPr txBox="1"/>
            <p:nvPr/>
          </p:nvSpPr>
          <p:spPr>
            <a:xfrm>
              <a:off x="0" y="805722"/>
              <a:ext cx="6132330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r>
                <a:rPr lang="en-US" sz="2400" u="none">
                  <a:solidFill>
                    <a:srgbClr val="243762"/>
                  </a:solidFill>
                  <a:ea typeface="Nanum Square Round Bold"/>
                </a:rPr>
                <a:t>파란은 직관적이고 사용자 친화적인 인터페이스로 프로세스를 단순하고 간편하게 만들어 사용하기 </a:t>
              </a:r>
            </a:p>
            <a:p>
              <a:pPr marL="0" lvl="0" indent="0">
                <a:lnSpc>
                  <a:spcPts val="3600"/>
                </a:lnSpc>
              </a:pPr>
              <a:r>
                <a:rPr lang="en-US" sz="2400" u="none">
                  <a:solidFill>
                    <a:srgbClr val="243762"/>
                  </a:solidFill>
                  <a:ea typeface="Nanum Square Round Bold"/>
                </a:rPr>
                <a:t>쉽습니다.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613233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 b="1" dirty="0" err="1">
                  <a:solidFill>
                    <a:srgbClr val="3884FD"/>
                  </a:solidFill>
                  <a:ea typeface="Nanum Square Bold"/>
                </a:rPr>
                <a:t>고세연</a:t>
              </a:r>
              <a:endParaRPr lang="en-US" sz="3199" b="1" dirty="0">
                <a:solidFill>
                  <a:srgbClr val="3884FD"/>
                </a:solidFill>
                <a:ea typeface="Nanum Square Bold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356" y="184204"/>
            <a:ext cx="3482598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6999" spc="-69">
                <a:solidFill>
                  <a:srgbClr val="3884FD"/>
                </a:solidFill>
                <a:ea typeface="Nanum Square Round Bold Bold"/>
              </a:rPr>
              <a:t>피드백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961007" y="1527634"/>
            <a:ext cx="4599248" cy="2405945"/>
            <a:chOff x="0" y="0"/>
            <a:chExt cx="6132330" cy="3207927"/>
          </a:xfrm>
        </p:grpSpPr>
        <p:sp>
          <p:nvSpPr>
            <p:cNvPr id="7" name="TextBox 7"/>
            <p:cNvSpPr txBox="1"/>
            <p:nvPr/>
          </p:nvSpPr>
          <p:spPr>
            <a:xfrm>
              <a:off x="0" y="805722"/>
              <a:ext cx="6132330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r>
                <a:rPr lang="en-US" sz="2400" u="none" dirty="0" err="1">
                  <a:solidFill>
                    <a:srgbClr val="243762"/>
                  </a:solidFill>
                  <a:ea typeface="Nanum Square Round Bold"/>
                </a:rPr>
                <a:t>파란은</a:t>
              </a:r>
              <a:r>
                <a:rPr lang="en-US" sz="2400" u="none" dirty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en-US" sz="2400" u="none" dirty="0" err="1">
                  <a:solidFill>
                    <a:srgbClr val="243762"/>
                  </a:solidFill>
                  <a:ea typeface="Nanum Square Round Bold"/>
                </a:rPr>
                <a:t>직관적이고</a:t>
              </a:r>
              <a:r>
                <a:rPr lang="en-US" sz="2400" u="none" dirty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en-US" sz="2400" u="none" dirty="0" err="1">
                  <a:solidFill>
                    <a:srgbClr val="243762"/>
                  </a:solidFill>
                  <a:ea typeface="Nanum Square Round Bold"/>
                </a:rPr>
                <a:t>사용자</a:t>
              </a:r>
              <a:r>
                <a:rPr lang="en-US" sz="2400" u="none" dirty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en-US" sz="2400" u="none" dirty="0" err="1">
                  <a:solidFill>
                    <a:srgbClr val="243762"/>
                  </a:solidFill>
                  <a:ea typeface="Nanum Square Round Bold"/>
                </a:rPr>
                <a:t>친화적인</a:t>
              </a:r>
              <a:r>
                <a:rPr lang="en-US" sz="2400" u="none" dirty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en-US" sz="2400" u="none" dirty="0" err="1">
                  <a:solidFill>
                    <a:srgbClr val="243762"/>
                  </a:solidFill>
                  <a:ea typeface="Nanum Square Round Bold"/>
                </a:rPr>
                <a:t>인터페이스로</a:t>
              </a:r>
              <a:r>
                <a:rPr lang="en-US" sz="2400" u="none" dirty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en-US" sz="2400" u="none" dirty="0" err="1">
                  <a:solidFill>
                    <a:srgbClr val="243762"/>
                  </a:solidFill>
                  <a:ea typeface="Nanum Square Round Bold"/>
                </a:rPr>
                <a:t>프로세스를</a:t>
              </a:r>
              <a:r>
                <a:rPr lang="en-US" sz="2400" u="none" dirty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en-US" sz="2400" u="none" dirty="0" err="1">
                  <a:solidFill>
                    <a:srgbClr val="243762"/>
                  </a:solidFill>
                  <a:ea typeface="Nanum Square Round Bold"/>
                </a:rPr>
                <a:t>단순하고</a:t>
              </a:r>
              <a:r>
                <a:rPr lang="en-US" sz="2400" u="none" dirty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en-US" sz="2400" u="none" dirty="0" err="1">
                  <a:solidFill>
                    <a:srgbClr val="243762"/>
                  </a:solidFill>
                  <a:ea typeface="Nanum Square Round Bold"/>
                </a:rPr>
                <a:t>간편하게</a:t>
              </a:r>
              <a:r>
                <a:rPr lang="en-US" sz="2400" u="none" dirty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en-US" sz="2400" u="none" dirty="0" err="1">
                  <a:solidFill>
                    <a:srgbClr val="243762"/>
                  </a:solidFill>
                  <a:ea typeface="Nanum Square Round Bold"/>
                </a:rPr>
                <a:t>만들어</a:t>
              </a:r>
              <a:r>
                <a:rPr lang="en-US" sz="2400" u="none" dirty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en-US" sz="2400" u="none" dirty="0" err="1">
                  <a:solidFill>
                    <a:srgbClr val="243762"/>
                  </a:solidFill>
                  <a:ea typeface="Nanum Square Round Bold"/>
                </a:rPr>
                <a:t>사용하기</a:t>
              </a:r>
              <a:r>
                <a:rPr lang="en-US" sz="2400" u="none" dirty="0">
                  <a:solidFill>
                    <a:srgbClr val="243762"/>
                  </a:solidFill>
                  <a:ea typeface="Nanum Square Round Bold"/>
                </a:rPr>
                <a:t> </a:t>
              </a:r>
            </a:p>
            <a:p>
              <a:pPr marL="0" lvl="0" indent="0">
                <a:lnSpc>
                  <a:spcPts val="3600"/>
                </a:lnSpc>
              </a:pPr>
              <a:r>
                <a:rPr lang="en-US" sz="2400" u="none" dirty="0" err="1">
                  <a:solidFill>
                    <a:srgbClr val="243762"/>
                  </a:solidFill>
                  <a:ea typeface="Nanum Square Round Bold"/>
                </a:rPr>
                <a:t>쉽습니다</a:t>
              </a:r>
              <a:r>
                <a:rPr lang="en-US" sz="2400" u="none" dirty="0">
                  <a:solidFill>
                    <a:srgbClr val="243762"/>
                  </a:solidFill>
                  <a:ea typeface="Nanum Square Round Bold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613233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3884FD"/>
                  </a:solidFill>
                  <a:ea typeface="Nanum Square Bold"/>
                </a:rPr>
                <a:t>곽해준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381977" y="7375661"/>
            <a:ext cx="4599248" cy="2405945"/>
            <a:chOff x="0" y="0"/>
            <a:chExt cx="6132330" cy="32079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05722"/>
              <a:ext cx="6132330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r>
                <a:rPr lang="en-US" sz="2400" u="none">
                  <a:solidFill>
                    <a:srgbClr val="243762"/>
                  </a:solidFill>
                  <a:ea typeface="Nanum Square Round Bold"/>
                </a:rPr>
                <a:t>파란은 직관적이고 사용자 친화적인 인터페이스로 프로세스를 단순하고 간편하게 만들어 사용하기 </a:t>
              </a:r>
            </a:p>
            <a:p>
              <a:pPr marL="0" lvl="0" indent="0">
                <a:lnSpc>
                  <a:spcPts val="3600"/>
                </a:lnSpc>
              </a:pPr>
              <a:r>
                <a:rPr lang="en-US" sz="2400" u="none">
                  <a:solidFill>
                    <a:srgbClr val="243762"/>
                  </a:solidFill>
                  <a:ea typeface="Nanum Square Round Bold"/>
                </a:rPr>
                <a:t>쉽습니다.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613233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3884FD"/>
                  </a:solidFill>
                  <a:ea typeface="Nanum Square Bold Bold"/>
                </a:rPr>
                <a:t>홍진혁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961007" y="5143500"/>
            <a:ext cx="4599248" cy="2405945"/>
            <a:chOff x="0" y="0"/>
            <a:chExt cx="6132330" cy="320792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805722"/>
              <a:ext cx="6132330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r>
                <a:rPr lang="en-US" sz="2400" u="none">
                  <a:solidFill>
                    <a:srgbClr val="243762"/>
                  </a:solidFill>
                  <a:ea typeface="Nanum Square Round Bold"/>
                </a:rPr>
                <a:t>파란은 직관적이고 사용자 친화적인 인터페이스로 프로세스를 단순하고 간편하게 만들어 사용하기 </a:t>
              </a:r>
            </a:p>
            <a:p>
              <a:pPr marL="0" lvl="0" indent="0">
                <a:lnSpc>
                  <a:spcPts val="3600"/>
                </a:lnSpc>
              </a:pPr>
              <a:r>
                <a:rPr lang="en-US" sz="2400" u="none">
                  <a:solidFill>
                    <a:srgbClr val="243762"/>
                  </a:solidFill>
                  <a:ea typeface="Nanum Square Round Bold"/>
                </a:rPr>
                <a:t>쉽습니다.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613233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 dirty="0" err="1">
                  <a:solidFill>
                    <a:srgbClr val="3884FD"/>
                  </a:solidFill>
                  <a:ea typeface="Nanum Square Bold Bold"/>
                </a:rPr>
                <a:t>지리산</a:t>
              </a:r>
              <a:endParaRPr lang="en-US" sz="3199" dirty="0">
                <a:solidFill>
                  <a:srgbClr val="3884FD"/>
                </a:solidFill>
                <a:ea typeface="Nanum Square Bold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59027" y="4185427"/>
            <a:ext cx="4599248" cy="2405945"/>
            <a:chOff x="0" y="0"/>
            <a:chExt cx="6132330" cy="320792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805722"/>
              <a:ext cx="6132330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r>
                <a:rPr lang="en-US" sz="2400" u="none">
                  <a:solidFill>
                    <a:srgbClr val="243762"/>
                  </a:solidFill>
                  <a:ea typeface="Nanum Square Round Bold"/>
                </a:rPr>
                <a:t>파란은 직관적이고 사용자 친화적인 인터페이스로 프로세스를 단순하고 간편하게 만들어 사용하기 </a:t>
              </a:r>
            </a:p>
            <a:p>
              <a:pPr marL="0" lvl="0" indent="0">
                <a:lnSpc>
                  <a:spcPts val="3600"/>
                </a:lnSpc>
              </a:pPr>
              <a:r>
                <a:rPr lang="en-US" sz="2400" u="none">
                  <a:solidFill>
                    <a:srgbClr val="243762"/>
                  </a:solidFill>
                  <a:ea typeface="Nanum Square Round Bold"/>
                </a:rPr>
                <a:t>쉽습니다.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613233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 dirty="0" err="1">
                  <a:solidFill>
                    <a:srgbClr val="3884FD"/>
                  </a:solidFill>
                  <a:ea typeface="Nanum Square Bold Bold"/>
                </a:rPr>
                <a:t>김진현</a:t>
              </a:r>
              <a:endParaRPr lang="en-US" sz="3199" dirty="0">
                <a:solidFill>
                  <a:srgbClr val="3884FD"/>
                </a:solidFill>
                <a:ea typeface="Nanum Square Bold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51328" y="3529250"/>
            <a:ext cx="4828187" cy="124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 spc="-84">
                <a:solidFill>
                  <a:srgbClr val="3884FD"/>
                </a:solidFill>
                <a:latin typeface="Nanum Square Round Bold Bold"/>
              </a:rPr>
              <a:t>2조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651328" y="5400341"/>
            <a:ext cx="5312510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3884FD"/>
                </a:solidFill>
                <a:ea typeface="Nanum Square Bold Bold"/>
              </a:rPr>
              <a:t>호텔 예약 프로그램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8855075"/>
            <a:ext cx="7589385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523872" y="2090893"/>
            <a:ext cx="6599041" cy="6953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674248" y="6043889"/>
            <a:ext cx="8467172" cy="0"/>
          </a:xfrm>
          <a:prstGeom prst="line">
            <a:avLst/>
          </a:prstGeom>
          <a:ln w="19050" cap="flat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7074024" y="1342382"/>
            <a:ext cx="3498188" cy="1452441"/>
            <a:chOff x="0" y="0"/>
            <a:chExt cx="4664251" cy="1936588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4664251" cy="654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243762"/>
                  </a:solidFill>
                  <a:latin typeface="Nanum Square Bold"/>
                </a:rPr>
                <a:t>01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98456"/>
              <a:ext cx="4664251" cy="113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3884FD"/>
                  </a:solidFill>
                  <a:ea typeface="Nanum Square Bold"/>
                </a:rPr>
                <a:t>일정표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74024" y="5360098"/>
            <a:ext cx="4063150" cy="1501051"/>
            <a:chOff x="0" y="0"/>
            <a:chExt cx="5417534" cy="2001401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5417534" cy="654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243762"/>
                  </a:solidFill>
                  <a:latin typeface="Nanum Square Bold"/>
                </a:rPr>
                <a:t>03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63269"/>
              <a:ext cx="5417534" cy="113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3884FD"/>
                  </a:solidFill>
                  <a:ea typeface="Nanum Square Bold"/>
                </a:rPr>
                <a:t>요구사항 명세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40198" y="2785298"/>
            <a:ext cx="5042431" cy="129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4"/>
              </a:lnSpc>
            </a:pPr>
            <a:r>
              <a:rPr lang="en-US" sz="8499" spc="-84">
                <a:solidFill>
                  <a:srgbClr val="3884FD"/>
                </a:solidFill>
                <a:ea typeface="Nanum Square Round Bold"/>
              </a:rPr>
              <a:t>목차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074024" y="3326788"/>
            <a:ext cx="3498188" cy="1452441"/>
            <a:chOff x="0" y="0"/>
            <a:chExt cx="4664251" cy="193658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4664251" cy="654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243762"/>
                  </a:solidFill>
                  <a:latin typeface="Nanum Square Bold"/>
                </a:rPr>
                <a:t>02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98456"/>
              <a:ext cx="4664251" cy="113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3884FD"/>
                  </a:solidFill>
                  <a:ea typeface="Nanum Square Bold"/>
                </a:rPr>
                <a:t>역할분담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074024" y="7443568"/>
            <a:ext cx="3498188" cy="1501051"/>
            <a:chOff x="0" y="0"/>
            <a:chExt cx="4664251" cy="200140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4664251" cy="654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243762"/>
                  </a:solidFill>
                  <a:latin typeface="Nanum Square Bold"/>
                </a:rPr>
                <a:t>04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63269"/>
              <a:ext cx="4664251" cy="113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3884FD"/>
                  </a:solidFill>
                  <a:ea typeface="Nanum Square Bold"/>
                </a:rPr>
                <a:t>유스케이스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115800" y="1331355"/>
            <a:ext cx="5028294" cy="1452441"/>
            <a:chOff x="0" y="0"/>
            <a:chExt cx="6704392" cy="1936588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6704392" cy="654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243762"/>
                  </a:solidFill>
                  <a:latin typeface="Nanum Square Bold"/>
                </a:rPr>
                <a:t>05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98456"/>
              <a:ext cx="6704392" cy="113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3884FD"/>
                  </a:solidFill>
                  <a:ea typeface="Nanum Square Bold"/>
                </a:rPr>
                <a:t>클래스 다이어그램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115800" y="3315760"/>
            <a:ext cx="4863513" cy="1452441"/>
            <a:chOff x="0" y="0"/>
            <a:chExt cx="6484684" cy="1936588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9525"/>
              <a:ext cx="6484684" cy="654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243762"/>
                  </a:solidFill>
                  <a:latin typeface="Nanum Square Bold"/>
                </a:rPr>
                <a:t>06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98456"/>
              <a:ext cx="6484684" cy="113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3884FD"/>
                  </a:solidFill>
                  <a:ea typeface="Nanum Square Bold"/>
                </a:rPr>
                <a:t>시퀀스 다이어그램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115800" y="5385278"/>
            <a:ext cx="3498188" cy="1501051"/>
            <a:chOff x="0" y="0"/>
            <a:chExt cx="4664251" cy="2001401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9525"/>
              <a:ext cx="4664251" cy="654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 dirty="0" smtClean="0">
                  <a:solidFill>
                    <a:srgbClr val="243762"/>
                  </a:solidFill>
                  <a:latin typeface="Nanum Square Bold"/>
                </a:rPr>
                <a:t>07</a:t>
              </a:r>
              <a:endParaRPr lang="en-US" sz="3199" dirty="0">
                <a:solidFill>
                  <a:srgbClr val="243762"/>
                </a:solidFill>
                <a:latin typeface="Nanum Square Bold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863269"/>
              <a:ext cx="4664251" cy="113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 dirty="0" err="1">
                  <a:solidFill>
                    <a:srgbClr val="3884FD"/>
                  </a:solidFill>
                  <a:ea typeface="Nanum Square Bold"/>
                </a:rPr>
                <a:t>코드</a:t>
              </a:r>
              <a:r>
                <a:rPr lang="en-US" sz="5000" dirty="0">
                  <a:solidFill>
                    <a:srgbClr val="3884FD"/>
                  </a:solidFill>
                  <a:ea typeface="Nanum Square Bold"/>
                </a:rPr>
                <a:t> </a:t>
              </a:r>
              <a:r>
                <a:rPr lang="en-US" sz="5000" dirty="0" err="1">
                  <a:solidFill>
                    <a:srgbClr val="3884FD"/>
                  </a:solidFill>
                  <a:ea typeface="Nanum Square Bold"/>
                </a:rPr>
                <a:t>리뷰</a:t>
              </a:r>
              <a:endParaRPr lang="en-US" sz="5000" dirty="0">
                <a:solidFill>
                  <a:srgbClr val="3884FD"/>
                </a:solidFill>
                <a:ea typeface="Nanum Square Bold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115800" y="7436220"/>
            <a:ext cx="3498188" cy="1501051"/>
            <a:chOff x="0" y="0"/>
            <a:chExt cx="4664251" cy="2001401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9525"/>
              <a:ext cx="4664251" cy="654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 dirty="0" smtClean="0">
                  <a:solidFill>
                    <a:srgbClr val="243762"/>
                  </a:solidFill>
                  <a:latin typeface="Nanum Square Bold"/>
                </a:rPr>
                <a:t>08</a:t>
              </a:r>
              <a:endParaRPr lang="en-US" sz="3199" dirty="0">
                <a:solidFill>
                  <a:srgbClr val="243762"/>
                </a:solidFill>
                <a:latin typeface="Nanum Square Bold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863269"/>
              <a:ext cx="4664251" cy="113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 dirty="0" err="1">
                  <a:solidFill>
                    <a:srgbClr val="3884FD"/>
                  </a:solidFill>
                  <a:ea typeface="Nanum Square Bold"/>
                </a:rPr>
                <a:t>피드백</a:t>
              </a:r>
              <a:endParaRPr lang="en-US" sz="5000" dirty="0">
                <a:solidFill>
                  <a:srgbClr val="3884FD"/>
                </a:solidFill>
                <a:ea typeface="Nanum Square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07259" y="361142"/>
            <a:ext cx="10673482" cy="701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8"/>
              </a:lnSpc>
            </a:pPr>
            <a:r>
              <a:rPr lang="en-US" sz="5325" spc="-314">
                <a:solidFill>
                  <a:srgbClr val="3884FD"/>
                </a:solidFill>
                <a:latin typeface="Montserrat Extra-Bold Italics"/>
              </a:rPr>
              <a:t>PROJECT CALENDAR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750789" y="2032953"/>
          <a:ext cx="12655353" cy="6895179"/>
        </p:xfrm>
        <a:graphic>
          <a:graphicData uri="http://schemas.openxmlformats.org/drawingml/2006/table">
            <a:tbl>
              <a:tblPr/>
              <a:tblGrid>
                <a:gridCol w="1187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3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3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3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3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935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78503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84F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77">
                          <a:solidFill>
                            <a:srgbClr val="FFFFFF"/>
                          </a:solidFill>
                          <a:ea typeface="Montserrat Extra-Bold"/>
                        </a:rPr>
                        <a:t>월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84F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77">
                          <a:solidFill>
                            <a:srgbClr val="FFFFFF"/>
                          </a:solidFill>
                          <a:ea typeface="Montserrat Extra-Bold"/>
                        </a:rPr>
                        <a:t>화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84F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77">
                          <a:solidFill>
                            <a:srgbClr val="FFFFFF"/>
                          </a:solidFill>
                          <a:ea typeface="Montserrat Extra-Bold"/>
                        </a:rPr>
                        <a:t>수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84F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77">
                          <a:solidFill>
                            <a:srgbClr val="FFFFFF"/>
                          </a:solidFill>
                          <a:ea typeface="Montserrat Extra-Bold"/>
                        </a:rPr>
                        <a:t>목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84F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77">
                          <a:solidFill>
                            <a:srgbClr val="FFFFFF"/>
                          </a:solidFill>
                          <a:ea typeface="Montserrat Extra-Bold"/>
                        </a:rPr>
                        <a:t>금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84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989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989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6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7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B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8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B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9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B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989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12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B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13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B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14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26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15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26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16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8503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19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20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21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22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23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8503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26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27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28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29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42">
                          <a:solidFill>
                            <a:srgbClr val="3884FD"/>
                          </a:solidFill>
                          <a:latin typeface="Open Sans Light Bold"/>
                        </a:rPr>
                        <a:t>30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AutoShape 4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3884FD"/>
          </a:solidFill>
        </p:spPr>
      </p:sp>
      <p:sp>
        <p:nvSpPr>
          <p:cNvPr id="5" name="AutoShape 5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3884FD"/>
          </a:solidFill>
        </p:spPr>
      </p:sp>
      <p:sp>
        <p:nvSpPr>
          <p:cNvPr id="6" name="TextBox 6"/>
          <p:cNvSpPr txBox="1"/>
          <p:nvPr/>
        </p:nvSpPr>
        <p:spPr>
          <a:xfrm>
            <a:off x="4010053" y="4924425"/>
            <a:ext cx="441198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63F6B"/>
                </a:solidFill>
                <a:ea typeface="Open Sans Light Bold"/>
              </a:rPr>
              <a:t>자료수집 및 역할분담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82150" y="4924425"/>
            <a:ext cx="655413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63F6B"/>
                </a:solidFill>
                <a:ea typeface="Open Sans Light Bold"/>
              </a:rPr>
              <a:t>코드 분석 및 수정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10053" y="6300910"/>
            <a:ext cx="441198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63F6B"/>
                </a:solidFill>
                <a:ea typeface="Open Sans Light Bold"/>
              </a:rPr>
              <a:t>코드 분석 및 수정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82150" y="6300910"/>
            <a:ext cx="431782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63F6B"/>
                </a:solidFill>
                <a:ea typeface="Open Sans Light Bold"/>
              </a:rPr>
              <a:t>개인 분담 업무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91393" y="6300910"/>
            <a:ext cx="194489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63F6B"/>
                </a:solidFill>
                <a:ea typeface="Open Sans Light Bold"/>
              </a:rPr>
              <a:t>발표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07259" y="1171575"/>
            <a:ext cx="10673482" cy="861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2"/>
              </a:lnSpc>
            </a:pPr>
            <a:r>
              <a:rPr lang="en-US" sz="6625" spc="-390">
                <a:solidFill>
                  <a:srgbClr val="3884FD"/>
                </a:solidFill>
                <a:latin typeface="Montserrat Extra-Bold"/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8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6109"/>
            <a:ext cx="5950690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590623" y="3743844"/>
            <a:ext cx="2126772" cy="48536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45475" b="24166"/>
          <a:stretch>
            <a:fillRect/>
          </a:stretch>
        </p:blipFill>
        <p:spPr>
          <a:xfrm>
            <a:off x="2867387" y="5994278"/>
            <a:ext cx="2266588" cy="28830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54631" t="23504"/>
          <a:stretch>
            <a:fillRect/>
          </a:stretch>
        </p:blipFill>
        <p:spPr>
          <a:xfrm>
            <a:off x="4752157" y="6358075"/>
            <a:ext cx="1685892" cy="259968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561945"/>
            <a:ext cx="7446914" cy="124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>
                <a:solidFill>
                  <a:srgbClr val="FFFFFF"/>
                </a:solidFill>
                <a:ea typeface="Nanum Square Round Bold"/>
              </a:rPr>
              <a:t>역할 분담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75614" y="1689526"/>
            <a:ext cx="3890860" cy="1396529"/>
            <a:chOff x="0" y="0"/>
            <a:chExt cx="5187813" cy="1862039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50"/>
              <a:ext cx="5187813" cy="504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ea typeface="Nanum Square Bold Bold"/>
                </a:rPr>
                <a:t>고세연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90025"/>
              <a:ext cx="5187813" cy="1171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399">
                  <a:solidFill>
                    <a:srgbClr val="FFFFFF"/>
                  </a:solidFill>
                  <a:ea typeface="Nanum Square Round Bold"/>
                </a:rPr>
                <a:t>고객정보 코드 분석</a:t>
              </a:r>
            </a:p>
            <a:p>
              <a:pPr marL="0" lvl="0" indent="0">
                <a:lnSpc>
                  <a:spcPts val="3599"/>
                </a:lnSpc>
              </a:pPr>
              <a:r>
                <a:rPr lang="en-US" sz="2399">
                  <a:solidFill>
                    <a:srgbClr val="FFFFFF"/>
                  </a:solidFill>
                  <a:ea typeface="Nanum Square Round Bold"/>
                </a:rPr>
                <a:t>유스케이스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475614" y="4673722"/>
            <a:ext cx="3890860" cy="1396529"/>
            <a:chOff x="0" y="0"/>
            <a:chExt cx="5187813" cy="186203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57150"/>
              <a:ext cx="5187813" cy="504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ea typeface="Nanum Square Bold"/>
                </a:rPr>
                <a:t>김진현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90025"/>
              <a:ext cx="5187813" cy="1171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399">
                  <a:solidFill>
                    <a:srgbClr val="FFFFFF"/>
                  </a:solidFill>
                  <a:ea typeface="Nanum Square Round Bold"/>
                </a:rPr>
                <a:t>객실예약 코드 분석</a:t>
              </a:r>
            </a:p>
            <a:p>
              <a:pPr marL="0" lvl="0" indent="0">
                <a:lnSpc>
                  <a:spcPts val="3599"/>
                </a:lnSpc>
              </a:pPr>
              <a:r>
                <a:rPr lang="en-US" sz="2399">
                  <a:solidFill>
                    <a:srgbClr val="FFFFFF"/>
                  </a:solidFill>
                  <a:ea typeface="Nanum Square Round Bold"/>
                </a:rPr>
                <a:t>시퀀스 다이어그램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75614" y="7657918"/>
            <a:ext cx="4224835" cy="1396529"/>
            <a:chOff x="0" y="0"/>
            <a:chExt cx="5633114" cy="186203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5633114" cy="504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ea typeface="Nanum Square Bold"/>
                </a:rPr>
                <a:t>홍진혁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90025"/>
              <a:ext cx="5633114" cy="1171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399">
                  <a:solidFill>
                    <a:srgbClr val="FFFFFF"/>
                  </a:solidFill>
                  <a:ea typeface="Nanum Square Round Bold"/>
                </a:rPr>
                <a:t>정보 등록 및 조회 ,취소 코드 분석</a:t>
              </a:r>
            </a:p>
            <a:p>
              <a:pPr marL="0" lvl="0" indent="0">
                <a:lnSpc>
                  <a:spcPts val="3599"/>
                </a:lnSpc>
              </a:pPr>
              <a:r>
                <a:rPr lang="en-US" sz="2399">
                  <a:solidFill>
                    <a:srgbClr val="FFFFFF"/>
                  </a:solidFill>
                  <a:latin typeface="Nanum Square Round Bold"/>
                </a:rPr>
                <a:t>ERD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700450" y="3181624"/>
            <a:ext cx="3890860" cy="1396529"/>
            <a:chOff x="0" y="0"/>
            <a:chExt cx="5187813" cy="186203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57150"/>
              <a:ext cx="5187813" cy="504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ea typeface="Nanum Square Bold Bold"/>
                </a:rPr>
                <a:t>곽해준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90025"/>
              <a:ext cx="5187813" cy="1171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399">
                  <a:solidFill>
                    <a:srgbClr val="FFFFFF"/>
                  </a:solidFill>
                  <a:ea typeface="Nanum Square Round Bold"/>
                </a:rPr>
                <a:t>객실정보조회 코드</a:t>
              </a:r>
              <a:r>
                <a:rPr lang="en-US" sz="2399">
                  <a:solidFill>
                    <a:srgbClr val="FFFFFF"/>
                  </a:solidFill>
                  <a:latin typeface="Nanum Square Round Bold"/>
                </a:rPr>
                <a:t> 분석</a:t>
              </a:r>
            </a:p>
            <a:p>
              <a:pPr marL="0" lvl="0" indent="0">
                <a:lnSpc>
                  <a:spcPts val="3599"/>
                </a:lnSpc>
              </a:pPr>
              <a:r>
                <a:rPr lang="en-US" sz="2399">
                  <a:solidFill>
                    <a:srgbClr val="FFFFFF"/>
                  </a:solidFill>
                  <a:ea typeface="Nanum Square Round Bold"/>
                </a:rPr>
                <a:t>자료조사 및 PPT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00450" y="6165820"/>
            <a:ext cx="3890860" cy="1396529"/>
            <a:chOff x="0" y="0"/>
            <a:chExt cx="5187813" cy="186203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57150"/>
              <a:ext cx="5187813" cy="504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ea typeface="Nanum Square Bold"/>
                </a:rPr>
                <a:t>지리산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90025"/>
              <a:ext cx="5187813" cy="1171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399">
                  <a:solidFill>
                    <a:srgbClr val="FFFFFF"/>
                  </a:solidFill>
                  <a:ea typeface="Nanum Square Round Bold"/>
                </a:rPr>
                <a:t>예약정보 조회 코드 분석</a:t>
              </a:r>
            </a:p>
            <a:p>
              <a:pPr marL="0" lvl="0" indent="0">
                <a:lnSpc>
                  <a:spcPts val="3599"/>
                </a:lnSpc>
              </a:pPr>
              <a:r>
                <a:rPr lang="en-US" sz="2399">
                  <a:solidFill>
                    <a:srgbClr val="FFFFFF"/>
                  </a:solidFill>
                  <a:ea typeface="Nanum Square Round Bold"/>
                </a:rPr>
                <a:t>클래스 다이어그램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83204"/>
            <a:ext cx="5950690" cy="129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44"/>
              </a:lnSpc>
            </a:pPr>
            <a:r>
              <a:rPr lang="en-US" sz="8499" spc="-84">
                <a:solidFill>
                  <a:srgbClr val="3884FD"/>
                </a:solidFill>
                <a:ea typeface="Nanum Square Round Bold"/>
              </a:rPr>
              <a:t>요구사항명세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887568" y="1513226"/>
            <a:ext cx="7987039" cy="1288737"/>
            <a:chOff x="0" y="0"/>
            <a:chExt cx="10649385" cy="1718316"/>
          </a:xfrm>
        </p:grpSpPr>
        <p:sp>
          <p:nvSpPr>
            <p:cNvPr id="4" name="TextBox 4"/>
            <p:cNvSpPr txBox="1"/>
            <p:nvPr/>
          </p:nvSpPr>
          <p:spPr>
            <a:xfrm>
              <a:off x="0" y="1157524"/>
              <a:ext cx="10649385" cy="554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599"/>
                </a:lnSpc>
                <a:buFont typeface="Arial"/>
                <a:buChar char="•"/>
              </a:pPr>
              <a:r>
                <a:rPr lang="en-US" sz="2399">
                  <a:solidFill>
                    <a:srgbClr val="243762"/>
                  </a:solidFill>
                  <a:ea typeface="Nanum Square Round Bold"/>
                </a:rPr>
                <a:t>호텔 예약 프로그램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0649385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3884FD"/>
                  </a:solidFill>
                  <a:latin typeface="Nanum Square Bold Bold"/>
                </a:rPr>
                <a:t> 프로젝트 설명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87568" y="3573488"/>
            <a:ext cx="7987039" cy="1570012"/>
            <a:chOff x="0" y="0"/>
            <a:chExt cx="10649385" cy="2093350"/>
          </a:xfrm>
        </p:grpSpPr>
        <p:sp>
          <p:nvSpPr>
            <p:cNvPr id="7" name="TextBox 7"/>
            <p:cNvSpPr txBox="1"/>
            <p:nvPr/>
          </p:nvSpPr>
          <p:spPr>
            <a:xfrm>
              <a:off x="0" y="932534"/>
              <a:ext cx="10649385" cy="1154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599"/>
                </a:lnSpc>
                <a:buFont typeface="Arial"/>
                <a:buChar char="•"/>
              </a:pPr>
              <a:r>
                <a:rPr lang="en-US" sz="2399">
                  <a:solidFill>
                    <a:srgbClr val="243762"/>
                  </a:solidFill>
                  <a:ea typeface="Nanum Square Round Bold"/>
                </a:rPr>
                <a:t>교육을 내용을 바탕으로 필수적인</a:t>
              </a:r>
            </a:p>
            <a:p>
              <a:pPr>
                <a:lnSpc>
                  <a:spcPts val="3599"/>
                </a:lnSpc>
              </a:pPr>
              <a:r>
                <a:rPr lang="en-US" sz="2399">
                  <a:solidFill>
                    <a:srgbClr val="243762"/>
                  </a:solidFill>
                  <a:latin typeface="Nanum Square Round Bold"/>
                </a:rPr>
                <a:t>      기능구현을 할 수 있는 프로젝트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0649385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3884FD"/>
                  </a:solidFill>
                  <a:latin typeface="Nanum Square Bold Bold"/>
                </a:rPr>
                <a:t> 기획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87568" y="5915025"/>
            <a:ext cx="7987039" cy="2927692"/>
            <a:chOff x="0" y="0"/>
            <a:chExt cx="10649385" cy="390359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42700"/>
              <a:ext cx="10649385" cy="2954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599"/>
                </a:lnSpc>
                <a:buFont typeface="Arial"/>
                <a:buChar char="•"/>
              </a:pPr>
              <a:r>
                <a:rPr lang="en-US" sz="2399">
                  <a:solidFill>
                    <a:srgbClr val="243762"/>
                  </a:solidFill>
                  <a:ea typeface="Nanum Square Round Bold"/>
                </a:rPr>
                <a:t>객실 예약</a:t>
              </a:r>
            </a:p>
            <a:p>
              <a:pPr marL="518160" lvl="1" indent="-259080">
                <a:lnSpc>
                  <a:spcPts val="3599"/>
                </a:lnSpc>
                <a:buFont typeface="Arial"/>
                <a:buChar char="•"/>
              </a:pPr>
              <a:r>
                <a:rPr lang="en-US" sz="2399">
                  <a:solidFill>
                    <a:srgbClr val="243762"/>
                  </a:solidFill>
                  <a:ea typeface="Nanum Square Round Bold"/>
                </a:rPr>
                <a:t>객실 정보 조회</a:t>
              </a:r>
            </a:p>
            <a:p>
              <a:pPr marL="518160" lvl="1" indent="-259080">
                <a:lnSpc>
                  <a:spcPts val="3599"/>
                </a:lnSpc>
                <a:buFont typeface="Arial"/>
                <a:buChar char="•"/>
              </a:pPr>
              <a:r>
                <a:rPr lang="en-US" sz="2399">
                  <a:solidFill>
                    <a:srgbClr val="243762"/>
                  </a:solidFill>
                  <a:ea typeface="Nanum Square Round Bold"/>
                </a:rPr>
                <a:t>고객 정보 저장</a:t>
              </a:r>
            </a:p>
            <a:p>
              <a:pPr marL="518160" lvl="1" indent="-259080">
                <a:lnSpc>
                  <a:spcPts val="3599"/>
                </a:lnSpc>
                <a:buFont typeface="Arial"/>
                <a:buChar char="•"/>
              </a:pPr>
              <a:r>
                <a:rPr lang="en-US" sz="2399">
                  <a:solidFill>
                    <a:srgbClr val="243762"/>
                  </a:solidFill>
                  <a:ea typeface="Nanum Square Round Bold"/>
                </a:rPr>
                <a:t>예약 내역 조회</a:t>
              </a:r>
            </a:p>
            <a:p>
              <a:pPr marL="518160" lvl="1" indent="-259080">
                <a:lnSpc>
                  <a:spcPts val="3599"/>
                </a:lnSpc>
                <a:buFont typeface="Arial"/>
                <a:buChar char="•"/>
              </a:pPr>
              <a:r>
                <a:rPr lang="en-US" sz="2399">
                  <a:solidFill>
                    <a:srgbClr val="243762"/>
                  </a:solidFill>
                  <a:ea typeface="Nanum Square Round Bold"/>
                </a:rPr>
                <a:t>주차관리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0649385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3884FD"/>
                  </a:solidFill>
                  <a:latin typeface="Nanum Square Bold Bold"/>
                </a:rPr>
                <a:t> 기능요약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28700" y="9234488"/>
            <a:ext cx="5950690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731732" y="5013555"/>
            <a:ext cx="3272312" cy="424474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2805161" y="7231178"/>
            <a:ext cx="1103634" cy="2122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80848" y="723900"/>
            <a:ext cx="14526303" cy="927096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311489"/>
            <a:ext cx="16230600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37069"/>
            <a:ext cx="5950690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6999" spc="-69">
                <a:solidFill>
                  <a:srgbClr val="3884FD"/>
                </a:solidFill>
                <a:ea typeface="Nanum Square Round Bold Bold"/>
              </a:rPr>
              <a:t>유스케이스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7069"/>
            <a:ext cx="7276150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6999" spc="-69">
                <a:solidFill>
                  <a:srgbClr val="3884FD"/>
                </a:solidFill>
                <a:ea typeface="Nanum Square Round Bold Bold"/>
              </a:rPr>
              <a:t>클래스 다이어그램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311489"/>
            <a:ext cx="14552301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106" y="2385909"/>
            <a:ext cx="10307488" cy="67160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7069"/>
            <a:ext cx="6977452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6999" spc="-69">
                <a:solidFill>
                  <a:srgbClr val="3884FD"/>
                </a:solidFill>
                <a:ea typeface="Nanum Square Round Bold Bold"/>
              </a:rPr>
              <a:t>시퀀스 다이어그램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311489"/>
            <a:ext cx="14552301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485900"/>
            <a:ext cx="6963747" cy="85165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311489"/>
            <a:ext cx="14552301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237069"/>
            <a:ext cx="7276150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6999" spc="-69" dirty="0" err="1">
                <a:solidFill>
                  <a:srgbClr val="3884FD"/>
                </a:solidFill>
                <a:ea typeface="Nanum Square Round Bold Bold"/>
              </a:rPr>
              <a:t>코드리뷰</a:t>
            </a:r>
            <a:endParaRPr lang="en-US" sz="6999" spc="-69" dirty="0">
              <a:solidFill>
                <a:srgbClr val="3884FD"/>
              </a:solidFill>
              <a:ea typeface="Nanum Square Round Bold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458116"/>
            <a:ext cx="10228807" cy="4876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341" r="12316" b="14814"/>
          <a:stretch/>
        </p:blipFill>
        <p:spPr>
          <a:xfrm>
            <a:off x="549788" y="6460548"/>
            <a:ext cx="10288618" cy="1981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3162300"/>
            <a:ext cx="6461937" cy="2514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8594594"/>
            <a:ext cx="9296401" cy="15781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3800" y="8089274"/>
            <a:ext cx="6461937" cy="1321426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5838303" y="3896516"/>
            <a:ext cx="5257800" cy="180184"/>
          </a:xfrm>
          <a:prstGeom prst="rightArrow">
            <a:avLst/>
          </a:prstGeom>
          <a:solidFill>
            <a:schemeClr val="bg2"/>
          </a:solidFill>
          <a:ln>
            <a:solidFill>
              <a:srgbClr val="2F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5"/>
          <p:cNvSpPr txBox="1"/>
          <p:nvPr/>
        </p:nvSpPr>
        <p:spPr>
          <a:xfrm>
            <a:off x="4666775" y="248267"/>
            <a:ext cx="7276150" cy="92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ko-KR" altLang="en-US" sz="3600" spc="-69" dirty="0" smtClean="0">
                <a:solidFill>
                  <a:srgbClr val="3884FD"/>
                </a:solidFill>
                <a:ea typeface="Nanum Square Round Bold Bold"/>
              </a:rPr>
              <a:t>메인</a:t>
            </a:r>
            <a:endParaRPr lang="en-US" sz="3600" spc="-69" dirty="0">
              <a:solidFill>
                <a:srgbClr val="3884FD"/>
              </a:solidFill>
              <a:ea typeface="Nanum Square Round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265</Words>
  <Application>Microsoft Office PowerPoint</Application>
  <PresentationFormat>사용자 지정</PresentationFormat>
  <Paragraphs>119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Nanum Square Bold</vt:lpstr>
      <vt:lpstr>Montserrat Extra-Bold</vt:lpstr>
      <vt:lpstr>Calibri</vt:lpstr>
      <vt:lpstr>Montserrat Extra-Bold Italics</vt:lpstr>
      <vt:lpstr>Nanum Square Round Bold Bold</vt:lpstr>
      <vt:lpstr>Nanum Square Round Bold</vt:lpstr>
      <vt:lpstr>Open Sans Light Bold</vt:lpstr>
      <vt:lpstr>맑은 고딕</vt:lpstr>
      <vt:lpstr>Nanum Square Bold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흰색 파란색 깔끔한 사람 일러스트레이션 금융 투자 유치 프레젠테이션의 사본</dc:title>
  <dc:creator>505</dc:creator>
  <cp:lastModifiedBy>3855</cp:lastModifiedBy>
  <cp:revision>40</cp:revision>
  <dcterms:created xsi:type="dcterms:W3CDTF">2006-08-16T00:00:00Z</dcterms:created>
  <dcterms:modified xsi:type="dcterms:W3CDTF">2022-12-15T06:56:09Z</dcterms:modified>
  <dc:identifier>DAFUQP1OovE</dc:identifier>
</cp:coreProperties>
</file>